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301" r:id="rId2"/>
    <p:sldId id="265" r:id="rId3"/>
    <p:sldId id="472" r:id="rId4"/>
    <p:sldId id="449" r:id="rId5"/>
    <p:sldId id="501" r:id="rId6"/>
    <p:sldId id="502" r:id="rId7"/>
    <p:sldId id="503" r:id="rId8"/>
    <p:sldId id="483" r:id="rId9"/>
    <p:sldId id="484" r:id="rId10"/>
    <p:sldId id="485" r:id="rId11"/>
    <p:sldId id="486" r:id="rId12"/>
    <p:sldId id="487" r:id="rId13"/>
    <p:sldId id="488" r:id="rId14"/>
    <p:sldId id="489" r:id="rId15"/>
    <p:sldId id="490" r:id="rId16"/>
    <p:sldId id="491" r:id="rId17"/>
    <p:sldId id="492" r:id="rId18"/>
    <p:sldId id="500" r:id="rId19"/>
    <p:sldId id="495" r:id="rId20"/>
    <p:sldId id="494" r:id="rId21"/>
    <p:sldId id="496" r:id="rId22"/>
    <p:sldId id="497" r:id="rId23"/>
    <p:sldId id="498" r:id="rId24"/>
    <p:sldId id="499" r:id="rId25"/>
  </p:sldIdLst>
  <p:sldSz cx="12192000" cy="6858000"/>
  <p:notesSz cx="6858000" cy="9144000"/>
  <p:embeddedFontLst>
    <p:embeddedFont>
      <p:font typeface="Cambria Math" panose="02040503050406030204" pitchFamily="18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ato Light" panose="020F0302020204030204" pitchFamily="34" charset="0"/>
      <p:regular r:id="rId32"/>
      <p:bold r:id="rId33"/>
      <p:italic r:id="rId34"/>
      <p:boldItalic r:id="rId35"/>
    </p:embeddedFont>
    <p:embeddedFont>
      <p:font typeface="Roboto Slab" pitchFamily="2" charset="0"/>
      <p:regular r:id="rId36"/>
      <p:bold r:id="rId37"/>
    </p:embeddedFont>
  </p:embeddedFontLst>
  <p:custDataLst>
    <p:tags r:id="rId3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93"/>
    <p:restoredTop sz="94726"/>
  </p:normalViewPr>
  <p:slideViewPr>
    <p:cSldViewPr snapToGrid="0">
      <p:cViewPr varScale="1">
        <p:scale>
          <a:sx n="101" d="100"/>
          <a:sy n="101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2314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930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6687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765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2884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657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310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2418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9850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0789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452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7262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6043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7779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8992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9208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777E4A2-7C41-B335-6488-63A69A472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775EFE2-29CD-AE76-2341-089F69A2FE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4A7A4E2-101A-32EA-8F4A-DDEFFC541B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42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A4C1B55-AEA7-27D4-D507-1FF1072DD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6D3DE16-7542-A778-6337-69297946E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B4E9C99-3A13-C65A-AB4E-E895C0DF1F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07852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741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128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Regularization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676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Ridge Regression with Cross-Validation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for Ridge Regression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Determining hyper-parameter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important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cross-validation to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5760122" y="2941670"/>
            <a:ext cx="1948778" cy="26363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4624892" y="2678040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7708900" y="294167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L2 penalty</a:t>
            </a:r>
          </a:p>
        </p:txBody>
      </p:sp>
    </p:spTree>
    <p:extLst>
      <p:ext uri="{BB962C8B-B14F-4D97-AF65-F5344CB8AC3E}">
        <p14:creationId xmlns:p14="http://schemas.microsoft.com/office/powerpoint/2010/main" val="4275537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55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Ridge Regression Gradient 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for Ridge Regression is: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	</a:t>
            </a: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cost function is still convex (FAST COMPUTATIONALLY)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minimum can be found with the formula below: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DFDB57-F7F1-92A5-3D5D-CB10E33D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32" y="2362285"/>
            <a:ext cx="3650827" cy="876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AECB13-5E7A-AB34-24DE-66447B099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332" y="5918539"/>
            <a:ext cx="3215187" cy="628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EF0295-7833-CB38-5D06-825612628E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877" y="3097665"/>
            <a:ext cx="2441567" cy="195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20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Lasso Regression - Adding an L</a:t>
            </a:r>
            <a:r>
              <a:rPr lang="en-US" baseline="-25000" dirty="0"/>
              <a:t>1 </a:t>
            </a:r>
            <a:r>
              <a:rPr lang="en-US" dirty="0"/>
              <a:t>Penalty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Lasso Regression uses a modification to the cost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Forces the model to have parameters </a:t>
                </a:r>
                <a:r>
                  <a:rPr lang="en-US" b="1" dirty="0"/>
                  <a:t>equal to </a:t>
                </a:r>
                <a:r>
                  <a:rPr lang="en-US" dirty="0"/>
                  <a:t>zero if not essential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much penalty. Can be any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we are back to regular regression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6242722" y="3366702"/>
            <a:ext cx="1897978" cy="60526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5058268" y="3103072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7478711" y="3931703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L1 penalty</a:t>
            </a:r>
          </a:p>
        </p:txBody>
      </p:sp>
    </p:spTree>
    <p:extLst>
      <p:ext uri="{BB962C8B-B14F-4D97-AF65-F5344CB8AC3E}">
        <p14:creationId xmlns:p14="http://schemas.microsoft.com/office/powerpoint/2010/main" val="3196279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383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Lasso Regression with Cross-Validation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for Ridge Regression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Determining hyper-parameter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is important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cross-validation to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6166896" y="2984560"/>
            <a:ext cx="1948778" cy="26363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5031666" y="2678040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8098442" y="29845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L1 penalty</a:t>
            </a:r>
          </a:p>
        </p:txBody>
      </p:sp>
    </p:spTree>
    <p:extLst>
      <p:ext uri="{BB962C8B-B14F-4D97-AF65-F5344CB8AC3E}">
        <p14:creationId xmlns:p14="http://schemas.microsoft.com/office/powerpoint/2010/main" val="2980304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797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Lasso Regression with Cross-Validation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for Ridge Regression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1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i="1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6166896" y="2984560"/>
            <a:ext cx="1948778" cy="26363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5031666" y="2678040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8098442" y="2984560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L1 penalty</a:t>
            </a:r>
          </a:p>
        </p:txBody>
      </p:sp>
      <p:pic>
        <p:nvPicPr>
          <p:cNvPr id="4098" name="Picture 2" descr="Elementary Calculus: Example 4: Absolute Value Function">
            <a:extLst>
              <a:ext uri="{FF2B5EF4-FFF2-40B4-BE49-F238E27FC236}">
                <a16:creationId xmlns:a16="http://schemas.microsoft.com/office/drawing/2014/main" id="{A146033F-F38F-0E6E-7D73-B80412EB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466" y="4131574"/>
            <a:ext cx="6502400" cy="22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13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gradient for Ridge Regression does not exist at zero: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	</a:t>
            </a: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cost function is not strictly convex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use coordinate descent and optimization to obtain minimum 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Lasso Regression Gradient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60E94F-CFF8-CFBA-E6BF-A41E5E18D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332" y="2367527"/>
            <a:ext cx="3594100" cy="838200"/>
          </a:xfrm>
          <a:prstGeom prst="rect">
            <a:avLst/>
          </a:prstGeom>
        </p:spPr>
      </p:pic>
      <p:pic>
        <p:nvPicPr>
          <p:cNvPr id="3074" name="Picture 2" descr="Abs: Absolute Value (Modulus)—Wolfram Documentation">
            <a:extLst>
              <a:ext uri="{FF2B5EF4-FFF2-40B4-BE49-F238E27FC236}">
                <a16:creationId xmlns:a16="http://schemas.microsoft.com/office/drawing/2014/main" id="{684CAB41-3827-5C6B-E839-80E3C164B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66" y="3141128"/>
            <a:ext cx="2436722" cy="1890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038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Regularization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D8675-92A1-A22B-62D7-84D9F783792C}"/>
              </a:ext>
            </a:extLst>
          </p:cNvPr>
          <p:cNvGrpSpPr/>
          <p:nvPr/>
        </p:nvGrpSpPr>
        <p:grpSpPr>
          <a:xfrm>
            <a:off x="4732374" y="3930732"/>
            <a:ext cx="2727252" cy="2169065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B359D5-91AC-35B4-935D-DE19F063BD81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4D6F81-06A3-6E8C-3E6E-DB813FF6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EAC0-F9D6-AB07-2F96-79BC3859411D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27D81E-332A-E39E-DAAD-AFBCDB46948A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2C3E834-10CD-59FA-2424-17ABA4D366D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2EE427F-3296-C1A1-71AB-B2FEC5374D65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A04CFD-F7A5-CD59-1588-3DA9B13D0BDE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763FF8-D597-CF43-5948-D8BB0712C4D5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ElasticNet</a:t>
            </a:r>
            <a:r>
              <a:rPr lang="en-US" dirty="0"/>
              <a:t> Regression - L</a:t>
            </a:r>
            <a:r>
              <a:rPr lang="en-US" baseline="-25000" dirty="0"/>
              <a:t>1 </a:t>
            </a:r>
            <a:r>
              <a:rPr lang="en-US" dirty="0"/>
              <a:t>and L</a:t>
            </a:r>
            <a:r>
              <a:rPr lang="en-US" baseline="-25000" dirty="0"/>
              <a:t>2</a:t>
            </a:r>
            <a:r>
              <a:rPr lang="en-US" dirty="0"/>
              <a:t> Penalty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ElasticNet Regression uses a modification to the cost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f>
                              <m:fPr>
                                <m:ctrlP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b="1" i="1" kern="12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den>
                            </m:f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en-US" b="0" i="0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Ratio</m:t>
                    </m:r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kern="1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en-US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kern="1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Ratio</m:t>
                        </m:r>
                      </m:e>
                    </m:d>
                    <m:sSubSup>
                      <m:sSubSup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Forces the model to have parameters </a:t>
                </a:r>
                <a:r>
                  <a:rPr lang="en-US" b="1" dirty="0"/>
                  <a:t>equal to </a:t>
                </a:r>
                <a:r>
                  <a:rPr lang="en-US" dirty="0"/>
                  <a:t>zero (unimportant)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Forces the model to have parameters </a:t>
                </a:r>
                <a:r>
                  <a:rPr lang="en-US" b="1" dirty="0"/>
                  <a:t>closer to </a:t>
                </a:r>
                <a:r>
                  <a:rPr lang="en-US" dirty="0"/>
                  <a:t>zero (higher order)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much penalty. Can be any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we are back to regular regression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8046122" y="3629069"/>
            <a:ext cx="1897978" cy="60526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8779448" y="4234336"/>
            <a:ext cx="2874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L1 and L2 penalties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728794-0286-ED35-8A84-632827138342}"/>
              </a:ext>
            </a:extLst>
          </p:cNvPr>
          <p:cNvSpPr/>
          <p:nvPr/>
        </p:nvSpPr>
        <p:spPr>
          <a:xfrm>
            <a:off x="5057065" y="3101809"/>
            <a:ext cx="6596887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019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4548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Huber Regression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Huber Regression uses a modification to the cost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</m:oMath>
                </a14:m>
                <a:r>
                  <a:rPr lang="en-US" dirty="0"/>
                  <a:t> for observations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𝑋𝑤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𝐗𝐰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for observations with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𝑋𝑤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Meant to be use for datasets with big outliers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670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Huber Regression</a:t>
            </a:r>
            <a:endParaRPr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B238FC2-4953-8DAB-1621-418E791F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25431"/>
            <a:ext cx="6946900" cy="3907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64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927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Regularization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Regularization is a set of techniques used in ML to improve a model's ability to generalize to new data. 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Cost Function Penalties (linear models + gradient boosting)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Pruning (trees)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Dropout + Cost Function Penalties (neural networks)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B0284-0958-468F-B2C8-4923AC879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137" y="4295774"/>
            <a:ext cx="6605588" cy="229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Cost Function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E.g., for linear regression, the cost function is convex: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58E421D-C7BC-4BFB-9D8C-09A8EFC94B10}"/>
              </a:ext>
            </a:extLst>
          </p:cNvPr>
          <p:cNvGrpSpPr/>
          <p:nvPr/>
        </p:nvGrpSpPr>
        <p:grpSpPr>
          <a:xfrm>
            <a:off x="1099887" y="3656624"/>
            <a:ext cx="5695950" cy="2946790"/>
            <a:chOff x="-140004" y="3122324"/>
            <a:chExt cx="7614918" cy="36916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B652D8-9613-471C-BC9C-3AB2FAA0D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F22DAD-2391-4A50-9357-DB0D4D8DF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/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blipFill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50255D-E224-4AE3-9032-60B46AB53DB0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15C1D5-592F-4B4A-BBFE-3EEF8D2F0D18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F1D653-07C7-4568-95D4-71C6EA81639A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4000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6939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B37B0-ED94-CDA9-CE11-589A9C55BB85}"/>
                  </a:ext>
                </a:extLst>
              </p:cNvPr>
              <p:cNvSpPr txBox="1"/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𝐉</m:t>
                      </m:r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𝐗𝐰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b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B37B0-ED94-CDA9-CE11-589A9C55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blipFill>
                <a:blip r:embed="rId8"/>
                <a:stretch>
                  <a:fillRect l="-47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53853733-98C0-9146-E06F-34F7D30BBA89}"/>
              </a:ext>
            </a:extLst>
          </p:cNvPr>
          <p:cNvSpPr txBox="1">
            <a:spLocks/>
          </p:cNvSpPr>
          <p:nvPr/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E.g., for linear regression, the cost function is convex: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marL="457200" lvl="1" indent="0"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B37B0-ED94-CDA9-CE11-589A9C55BB85}"/>
                  </a:ext>
                </a:extLst>
              </p:cNvPr>
              <p:cNvSpPr txBox="1"/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𝐉</m:t>
                      </m:r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𝐗𝐰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b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3B37B0-ED94-CDA9-CE11-589A9C55B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2" descr="Regression: Matrix Formulation">
            <a:extLst>
              <a:ext uri="{FF2B5EF4-FFF2-40B4-BE49-F238E27FC236}">
                <a16:creationId xmlns:a16="http://schemas.microsoft.com/office/drawing/2014/main" id="{3EC3D5D5-DC15-4860-B8E8-3149F625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33" y="3749091"/>
            <a:ext cx="35814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05F0EB-DCEC-48A4-94F3-9A0063ABC95F}"/>
                  </a:ext>
                </a:extLst>
              </p:cNvPr>
              <p:cNvSpPr txBox="1"/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lang="en-US" sz="2400" i="1" kern="1200" smtClean="0"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805F0EB-DCEC-48A4-94F3-9A0063ABC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>
            <a:extLst>
              <a:ext uri="{FF2B5EF4-FFF2-40B4-BE49-F238E27FC236}">
                <a16:creationId xmlns:a16="http://schemas.microsoft.com/office/drawing/2014/main" id="{287D407E-DAB7-4708-B471-85652BA7757F}"/>
              </a:ext>
            </a:extLst>
          </p:cNvPr>
          <p:cNvSpPr/>
          <p:nvPr/>
        </p:nvSpPr>
        <p:spPr>
          <a:xfrm>
            <a:off x="1732052" y="3749091"/>
            <a:ext cx="2829025" cy="358096"/>
          </a:xfrm>
          <a:prstGeom prst="rect">
            <a:avLst/>
          </a:prstGeom>
          <a:solidFill>
            <a:srgbClr val="9F0927">
              <a:alpha val="1792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F435A6-444A-4CA3-892E-D4A9AE1E5BE3}"/>
              </a:ext>
            </a:extLst>
          </p:cNvPr>
          <p:cNvSpPr/>
          <p:nvPr/>
        </p:nvSpPr>
        <p:spPr>
          <a:xfrm>
            <a:off x="5596970" y="3862526"/>
            <a:ext cx="531181" cy="1360629"/>
          </a:xfrm>
          <a:prstGeom prst="rect">
            <a:avLst/>
          </a:prstGeom>
          <a:solidFill>
            <a:srgbClr val="9F0927">
              <a:alpha val="1792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B5938F-F2E6-4EF9-A1E3-717EFF93B5E0}"/>
              </a:ext>
            </a:extLst>
          </p:cNvPr>
          <p:cNvGrpSpPr/>
          <p:nvPr/>
        </p:nvGrpSpPr>
        <p:grpSpPr>
          <a:xfrm>
            <a:off x="6237185" y="3175857"/>
            <a:ext cx="5695950" cy="2946790"/>
            <a:chOff x="-140004" y="3122324"/>
            <a:chExt cx="7614918" cy="369161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7F058C9-B282-450A-8307-2AC2CE035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90824DE-1231-4828-9D01-C1D066B0B8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7A4C38-86EB-4EC8-94F4-7C3DCA4C9D87}"/>
                    </a:ext>
                  </a:extLst>
                </p:cNvPr>
                <p:cNvSpPr txBox="1"/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9BF5963-0ED0-429D-937A-9CF48BDCB31D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8C99C8-DF1F-4BED-A61D-A40AFD2485F9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8A121E2-9E0F-45CF-8E3D-CB5AB0DE36DD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FF16715-E4B5-4AF1-859E-CCB67E3F08A2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44000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5435B2F-2185-4758-A88C-C06E9F4F677E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46939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C122C9-A31D-31A9-38CB-D7F426240E3E}"/>
              </a:ext>
            </a:extLst>
          </p:cNvPr>
          <p:cNvCxnSpPr/>
          <p:nvPr/>
        </p:nvCxnSpPr>
        <p:spPr>
          <a:xfrm flipV="1">
            <a:off x="5308600" y="5336591"/>
            <a:ext cx="469900" cy="899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87597B6-726A-7B7E-47CF-A8C1C4A0FDB9}"/>
              </a:ext>
            </a:extLst>
          </p:cNvPr>
          <p:cNvSpPr txBox="1"/>
          <p:nvPr/>
        </p:nvSpPr>
        <p:spPr>
          <a:xfrm>
            <a:off x="4415353" y="6201728"/>
            <a:ext cx="542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FF0000"/>
                </a:solidFill>
                <a:ea typeface="MS PGothic" pitchFamily="34" charset="-128"/>
                <a:cs typeface="+mn-cs"/>
              </a:rPr>
              <a:t>We focus on regularizing (controlling) the weights</a:t>
            </a:r>
            <a:endParaRPr lang="en-US" sz="1800" kern="1200" dirty="0">
              <a:solidFill>
                <a:srgbClr val="FF0000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98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4AFE70B-BBB2-5A67-3017-C224E7C07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ED991EBF-F6E7-4879-3AB8-72247F9CD12A}"/>
              </a:ext>
            </a:extLst>
          </p:cNvPr>
          <p:cNvSpPr txBox="1">
            <a:spLocks/>
          </p:cNvSpPr>
          <p:nvPr/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E.g., for linear regression, the cost function is convex: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marL="457200" lvl="1" indent="0"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8BA8D3D-D8DD-A593-7266-9DDF7CFC20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Cost Function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F5D417-E799-E006-E7C5-56009102FB30}"/>
                  </a:ext>
                </a:extLst>
              </p:cNvPr>
              <p:cNvSpPr txBox="1"/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𝐉</m:t>
                      </m:r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𝐗𝐰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b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1F5D417-E799-E006-E7C5-56009102F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blipFill>
                <a:blip r:embed="rId3"/>
                <a:stretch>
                  <a:fillRect l="-47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FE56AA-528C-67CC-A96D-C3EF42EFED77}"/>
                  </a:ext>
                </a:extLst>
              </p:cNvPr>
              <p:cNvSpPr txBox="1"/>
              <p:nvPr/>
            </p:nvSpPr>
            <p:spPr>
              <a:xfrm>
                <a:off x="3001700" y="4214016"/>
                <a:ext cx="1295996" cy="612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lang="en-US" sz="2400" i="1" kern="1200" smtClean="0"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b="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2FE56AA-528C-67CC-A96D-C3EF42EFE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700" y="4214016"/>
                <a:ext cx="1295996" cy="612412"/>
              </a:xfrm>
              <a:prstGeom prst="rect">
                <a:avLst/>
              </a:prstGeom>
              <a:blipFill>
                <a:blip r:embed="rId4"/>
                <a:stretch>
                  <a:fillRect l="-2913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8B26AA9-6B4C-7B43-E102-6F127341151F}"/>
              </a:ext>
            </a:extLst>
          </p:cNvPr>
          <p:cNvCxnSpPr>
            <a:cxnSpLocks/>
          </p:cNvCxnSpPr>
          <p:nvPr/>
        </p:nvCxnSpPr>
        <p:spPr>
          <a:xfrm flipH="1" flipV="1">
            <a:off x="4165600" y="4826428"/>
            <a:ext cx="1143000" cy="1409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2313E4-DD51-699C-3840-C4152884416F}"/>
              </a:ext>
            </a:extLst>
          </p:cNvPr>
          <p:cNvSpPr txBox="1"/>
          <p:nvPr/>
        </p:nvSpPr>
        <p:spPr>
          <a:xfrm>
            <a:off x="4415353" y="6201728"/>
            <a:ext cx="542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FF0000"/>
                </a:solidFill>
                <a:ea typeface="MS PGothic" pitchFamily="34" charset="-128"/>
                <a:cs typeface="+mn-cs"/>
              </a:rPr>
              <a:t>We focus on regularizing (controlling) the weights</a:t>
            </a:r>
            <a:endParaRPr lang="en-US" sz="1800" kern="1200" dirty="0">
              <a:solidFill>
                <a:srgbClr val="FF0000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0" name="Picture 9" descr="A rectangular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A3E7B8C2-D2D6-E09A-4E35-F23DFA370E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522" y="3300796"/>
            <a:ext cx="2046578" cy="248965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2E1294-93B6-0FA7-20C5-6E262A3CE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92" y="3040588"/>
            <a:ext cx="4076185" cy="325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614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6C45996-9D81-8CE8-C2E5-478855C1F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DB6C78B4-FF3C-9116-B38F-2CEFBA02C413}"/>
              </a:ext>
            </a:extLst>
          </p:cNvPr>
          <p:cNvSpPr txBox="1">
            <a:spLocks/>
          </p:cNvSpPr>
          <p:nvPr/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E.g., for linear regression, the cost function is convex: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Font typeface="Arial"/>
              <a:buNone/>
            </a:pPr>
            <a:endParaRPr lang="en-US" dirty="0"/>
          </a:p>
          <a:p>
            <a:pPr marL="457200" lvl="1" indent="0">
              <a:buSzPts val="2800"/>
              <a:buFont typeface="Arial"/>
              <a:buNone/>
            </a:pPr>
            <a:endParaRPr lang="en-US" dirty="0"/>
          </a:p>
        </p:txBody>
      </p:sp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254E049-B745-EAAE-8784-61029C1F98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Cost Function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B5A0C-1067-E8B5-0CCB-74F1534B7E8B}"/>
                  </a:ext>
                </a:extLst>
              </p:cNvPr>
              <p:cNvSpPr txBox="1"/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𝐉</m:t>
                      </m:r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𝐗𝐰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b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1B5A0C-1067-E8B5-0CCB-74F1534B7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71" y="2613212"/>
                <a:ext cx="8078320" cy="485518"/>
              </a:xfrm>
              <a:prstGeom prst="rect">
                <a:avLst/>
              </a:prstGeom>
              <a:blipFill>
                <a:blip r:embed="rId3"/>
                <a:stretch>
                  <a:fillRect l="-47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767905-AE77-FE1D-6B78-47A21397E779}"/>
              </a:ext>
            </a:extLst>
          </p:cNvPr>
          <p:cNvCxnSpPr>
            <a:cxnSpLocks/>
          </p:cNvCxnSpPr>
          <p:nvPr/>
        </p:nvCxnSpPr>
        <p:spPr>
          <a:xfrm flipH="1" flipV="1">
            <a:off x="5880194" y="5308807"/>
            <a:ext cx="126906" cy="892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FDB1B7E-5E82-E1BA-FF55-02A0B2E1B271}"/>
              </a:ext>
            </a:extLst>
          </p:cNvPr>
          <p:cNvSpPr txBox="1"/>
          <p:nvPr/>
        </p:nvSpPr>
        <p:spPr>
          <a:xfrm>
            <a:off x="4415353" y="6201728"/>
            <a:ext cx="54223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FF0000"/>
                </a:solidFill>
                <a:ea typeface="MS PGothic" pitchFamily="34" charset="-128"/>
                <a:cs typeface="+mn-cs"/>
              </a:rPr>
              <a:t>We focus on regularizing (controlling) the weights</a:t>
            </a:r>
            <a:endParaRPr lang="en-US" sz="1800" kern="1200" dirty="0">
              <a:solidFill>
                <a:srgbClr val="FF0000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3E2012-7BC9-89EE-F304-98EC5D915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292" y="3040588"/>
            <a:ext cx="4076185" cy="325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gression: Matrix Formulation">
            <a:extLst>
              <a:ext uri="{FF2B5EF4-FFF2-40B4-BE49-F238E27FC236}">
                <a16:creationId xmlns:a16="http://schemas.microsoft.com/office/drawing/2014/main" id="{80CC6A1D-EAA3-5BAA-354E-74BF1D8DF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71" y="3680280"/>
            <a:ext cx="35814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E7D56A-0310-9576-68F2-44E5425E84CF}"/>
                  </a:ext>
                </a:extLst>
              </p:cNvPr>
              <p:cNvSpPr txBox="1"/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lang="en-US" sz="2400" i="1" kern="1200" smtClean="0"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3E7D56A-0310-9576-68F2-44E5425E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blipFill>
                <a:blip r:embed="rId6"/>
                <a:stretch>
                  <a:fillRect l="-2804" b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180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E.g., for linear regression, the objective function is: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𝑱</m:t>
                        </m:r>
                        <m: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Substituting the cost function: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3928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Ridge Regression - Adding an L</a:t>
            </a:r>
            <a:r>
              <a:rPr lang="en-US" baseline="-25000" dirty="0"/>
              <a:t>2 </a:t>
            </a:r>
            <a:r>
              <a:rPr lang="en-US" dirty="0"/>
              <a:t>Penalty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Ridge Regression uses a modification to the cost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objective will become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min</m:t>
                            </m:r>
                          </m:e>
                          <m:lim>
                            <m:r>
                              <a:rPr lang="en-US" sz="2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lim>
                        </m:limLow>
                      </m:fName>
                      <m:e>
                        <m:sSubSup>
                          <m:sSubSupPr>
                            <m:ctrlPr>
                              <a:rPr lang="en-US" b="1" i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1" i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𝐲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1" kern="12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𝐗𝐰</m:t>
                                </m:r>
                              </m:e>
                            </m:d>
                          </m:e>
                          <m:sub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b="1" kern="12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func>
                    <m:r>
                      <a:rPr lang="en-US" b="0" i="0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kern="1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sSubSup>
                      <m:sSubSupPr>
                        <m:ctrlP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Forces the model to have parameters </a:t>
                </a:r>
                <a:r>
                  <a:rPr lang="en-US" b="1" dirty="0"/>
                  <a:t>closer to </a:t>
                </a:r>
                <a:r>
                  <a:rPr lang="en-US" dirty="0"/>
                  <a:t>zero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controls how much penalty. Can be any value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000000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then we are back to regular regression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D192EEA-65C9-98A0-9154-596F1ED8ADA9}"/>
              </a:ext>
            </a:extLst>
          </p:cNvPr>
          <p:cNvCxnSpPr>
            <a:cxnSpLocks/>
          </p:cNvCxnSpPr>
          <p:nvPr/>
        </p:nvCxnSpPr>
        <p:spPr>
          <a:xfrm flipH="1" flipV="1">
            <a:off x="5760122" y="3306333"/>
            <a:ext cx="1897978" cy="60526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EAD0114D-82D6-7B37-D165-0E0D68F4912E}"/>
              </a:ext>
            </a:extLst>
          </p:cNvPr>
          <p:cNvSpPr/>
          <p:nvPr/>
        </p:nvSpPr>
        <p:spPr>
          <a:xfrm>
            <a:off x="4624892" y="3042703"/>
            <a:ext cx="1135230" cy="527260"/>
          </a:xfrm>
          <a:prstGeom prst="rect">
            <a:avLst/>
          </a:prstGeom>
          <a:solidFill>
            <a:srgbClr val="FF0000">
              <a:alpha val="17969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E0FFA6-C233-D49E-F8A5-717FCA7869D3}"/>
              </a:ext>
            </a:extLst>
          </p:cNvPr>
          <p:cNvSpPr txBox="1"/>
          <p:nvPr/>
        </p:nvSpPr>
        <p:spPr>
          <a:xfrm>
            <a:off x="7478711" y="3931703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L2 penalty</a:t>
            </a:r>
          </a:p>
        </p:txBody>
      </p:sp>
    </p:spTree>
    <p:extLst>
      <p:ext uri="{BB962C8B-B14F-4D97-AF65-F5344CB8AC3E}">
        <p14:creationId xmlns:p14="http://schemas.microsoft.com/office/powerpoint/2010/main" val="41841283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11197</TotalTime>
  <Words>1163</Words>
  <Application>Microsoft Macintosh PowerPoint</Application>
  <PresentationFormat>Widescreen</PresentationFormat>
  <Paragraphs>330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Lato</vt:lpstr>
      <vt:lpstr>MS PGothic</vt:lpstr>
      <vt:lpstr>Roboto Slab</vt:lpstr>
      <vt:lpstr>Lato Light</vt:lpstr>
      <vt:lpstr>Calibri</vt:lpstr>
      <vt:lpstr>Cambria Math</vt:lpstr>
      <vt:lpstr>Wingdings</vt:lpstr>
      <vt:lpstr>Office Theme</vt:lpstr>
      <vt:lpstr>Module 1</vt:lpstr>
      <vt:lpstr>Regularization</vt:lpstr>
      <vt:lpstr>Regularization</vt:lpstr>
      <vt:lpstr>Linear Regression Cost Function</vt:lpstr>
      <vt:lpstr>Linear Regression Cost Function</vt:lpstr>
      <vt:lpstr>Linear Regression Cost Function</vt:lpstr>
      <vt:lpstr>Linear Regression Cost Function</vt:lpstr>
      <vt:lpstr>Linear Regression Cost Function</vt:lpstr>
      <vt:lpstr>Ridge Regression - Adding an L2 Penalty</vt:lpstr>
      <vt:lpstr>Python</vt:lpstr>
      <vt:lpstr>Ridge Regression with Cross-Validation</vt:lpstr>
      <vt:lpstr>Python</vt:lpstr>
      <vt:lpstr>Ridge Regression Gradient </vt:lpstr>
      <vt:lpstr>Lasso Regression - Adding an L1 Penalty</vt:lpstr>
      <vt:lpstr>Python</vt:lpstr>
      <vt:lpstr>Lasso Regression with Cross-Validation</vt:lpstr>
      <vt:lpstr>Python</vt:lpstr>
      <vt:lpstr>Lasso Regression with Cross-Validation</vt:lpstr>
      <vt:lpstr>Lasso Regression Gradient</vt:lpstr>
      <vt:lpstr>ElasticNet Regression - L1 and L2 Penalty</vt:lpstr>
      <vt:lpstr>Python</vt:lpstr>
      <vt:lpstr>Huber Regression</vt:lpstr>
      <vt:lpstr>Huber Regression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156</cp:revision>
  <dcterms:modified xsi:type="dcterms:W3CDTF">2025-02-08T19:18:46Z</dcterms:modified>
</cp:coreProperties>
</file>